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561" r:id="rId3"/>
    <p:sldId id="574" r:id="rId4"/>
    <p:sldId id="560" r:id="rId5"/>
    <p:sldId id="563" r:id="rId6"/>
    <p:sldId id="564" r:id="rId7"/>
    <p:sldId id="576" r:id="rId8"/>
    <p:sldId id="577" r:id="rId9"/>
    <p:sldId id="578" r:id="rId10"/>
    <p:sldId id="580" r:id="rId11"/>
    <p:sldId id="575" r:id="rId12"/>
    <p:sldId id="592" r:id="rId13"/>
    <p:sldId id="579" r:id="rId14"/>
    <p:sldId id="566" r:id="rId15"/>
    <p:sldId id="567" r:id="rId16"/>
    <p:sldId id="568" r:id="rId17"/>
    <p:sldId id="591" r:id="rId18"/>
    <p:sldId id="569" r:id="rId19"/>
    <p:sldId id="570" r:id="rId20"/>
    <p:sldId id="571" r:id="rId21"/>
    <p:sldId id="572" r:id="rId22"/>
    <p:sldId id="562" r:id="rId23"/>
    <p:sldId id="588" r:id="rId24"/>
    <p:sldId id="581" r:id="rId25"/>
    <p:sldId id="582" r:id="rId26"/>
    <p:sldId id="583" r:id="rId27"/>
    <p:sldId id="584" r:id="rId28"/>
    <p:sldId id="559" r:id="rId29"/>
    <p:sldId id="594" r:id="rId30"/>
    <p:sldId id="590" r:id="rId31"/>
    <p:sldId id="59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88980"/>
  </p:normalViewPr>
  <p:slideViewPr>
    <p:cSldViewPr snapToGrid="0">
      <p:cViewPr varScale="1">
        <p:scale>
          <a:sx n="98" d="100"/>
          <a:sy n="98" d="100"/>
        </p:scale>
        <p:origin x="216" y="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6/4/24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1.00 </a:t>
            </a:r>
            <a:r>
              <a:rPr lang="mr-IN" dirty="0"/>
              <a:t>–</a:t>
            </a:r>
            <a:r>
              <a:rPr lang="en-US" dirty="0"/>
              <a:t> 4:00</a:t>
            </a:r>
          </a:p>
          <a:p>
            <a:r>
              <a:rPr lang="en-US" dirty="0"/>
              <a:t>https://</a:t>
            </a:r>
            <a:r>
              <a:rPr lang="en-US" dirty="0" err="1"/>
              <a:t>bbst.courses</a:t>
            </a:r>
            <a:r>
              <a:rPr lang="en-US" dirty="0"/>
              <a:t>/blog/social-software-testing-approaches/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86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15:10-16:05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4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16:05-19:09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3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19:09-21:21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2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21:21-23:47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30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23:47-26:29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1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26:29-29:25</a:t>
            </a:r>
          </a:p>
          <a:p>
            <a:r>
              <a:rPr lang="en-US" dirty="0"/>
              <a:t>Driver </a:t>
            </a:r>
            <a:r>
              <a:rPr lang="mr-IN" dirty="0"/>
              <a:t>–</a:t>
            </a:r>
            <a:r>
              <a:rPr lang="en-US" dirty="0"/>
              <a:t> Navigator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Retrospective</a:t>
            </a:r>
          </a:p>
          <a:p>
            <a:r>
              <a:rPr lang="en-US" dirty="0"/>
              <a:t>Group</a:t>
            </a:r>
            <a:r>
              <a:rPr lang="en-US" baseline="0" dirty="0"/>
              <a:t>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0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29:33-32:02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85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32:02-34:37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06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34:37-36:36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03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36:36-38:36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4:00-6.24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7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38:36-39:20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22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39:20-40:01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8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40:01-40:39</a:t>
            </a:r>
          </a:p>
          <a:p>
            <a:r>
              <a:rPr lang="en-US" dirty="0"/>
              <a:t>Figure out what goes 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45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40:39-41:20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75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41:20-41:50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5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41:50-42:20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7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42:20-42:53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56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42:53-43:22</a:t>
            </a:r>
          </a:p>
          <a:p>
            <a:r>
              <a:rPr lang="en-US" dirty="0"/>
              <a:t>Osmosis is a process that does not require energy.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50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43:22-43:42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7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43:42-44:11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2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6:24-7:46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1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7:46-8:48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9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8:48-10:30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80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10:30-13:27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04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13:27-14:02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14:02-14:37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57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14:37-14:59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6/4/24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68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2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44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6/4/24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8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2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306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5947-EE3B-AC39-4780-01ABAA65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8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5947-EE3B-AC39-4780-01ABAA65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BF54F5-9464-0D08-15FE-79CE480D35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62" r:id="rId4"/>
    <p:sldLayoutId id="2147483655" r:id="rId5"/>
    <p:sldLayoutId id="2147483659" r:id="rId6"/>
    <p:sldLayoutId id="2147483658" r:id="rId7"/>
    <p:sldLayoutId id="2147483657" r:id="rId8"/>
    <p:sldLayoutId id="2147483656" r:id="rId9"/>
    <p:sldLayoutId id="2147483660" r:id="rId10"/>
    <p:sldLayoutId id="2147483663" r:id="rId11"/>
    <p:sldLayoutId id="21474836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mobprogrammingguidebook.xyz/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bst.courses/blog/social-software-testing-approaches/" TargetMode="External"/><Relationship Id="rId5" Type="http://schemas.openxmlformats.org/officeDocument/2006/relationships/hyperlink" Target="https://exploratorytesting.xyz/" TargetMode="External"/><Relationship Id="rId4" Type="http://schemas.openxmlformats.org/officeDocument/2006/relationships/hyperlink" Target="https://strongstylepairprogramming.xyz/" TargetMode="Externa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Software Testing Approaches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Maaret</a:t>
            </a:r>
            <a:r>
              <a:rPr lang="en-US" dirty="0"/>
              <a:t> </a:t>
            </a:r>
            <a:r>
              <a:rPr lang="en-US" dirty="0" err="1"/>
              <a:t>Pyhäjärvi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73674" y="4572505"/>
            <a:ext cx="67735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https://ensembleprogramming.xyz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>
                <a:hlinkClick r:id="rId4"/>
              </a:rPr>
              <a:t>https://strongstylepairprogramming.xyz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>
                <a:hlinkClick r:id="rId5"/>
              </a:rPr>
              <a:t>https://exploratorytesting.xyz</a:t>
            </a:r>
            <a:r>
              <a:rPr lang="en-US" sz="1400" dirty="0"/>
              <a:t> 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>
                <a:hlinkClick r:id="rId6"/>
              </a:rPr>
              <a:t>https://bbst.courses/blog/social-software-testing-approaches/</a:t>
            </a:r>
            <a:r>
              <a:rPr lang="en-US" sz="1400" dirty="0"/>
              <a:t> </a:t>
            </a:r>
          </a:p>
          <a:p>
            <a:pPr algn="r"/>
            <a:endParaRPr lang="en-US" sz="1400" dirty="0"/>
          </a:p>
          <a:p>
            <a:pPr algn="r"/>
            <a:endParaRPr lang="en-US" sz="1400" dirty="0"/>
          </a:p>
        </p:txBody>
      </p:sp>
      <p:pic>
        <p:nvPicPr>
          <p:cNvPr id="5" name="Picture 4" descr="title_pag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59" y="108158"/>
            <a:ext cx="3262216" cy="4349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title_page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22" y="110686"/>
            <a:ext cx="2815289" cy="4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ABB95-E0D0-4024-B442-7E8CD0412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" y="0"/>
            <a:ext cx="4551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1822" y="2630169"/>
            <a:ext cx="5288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3"/>
                </a:solidFill>
                <a:latin typeface="KG No Matter What" panose="02000507000000020003" pitchFamily="2" charset="77"/>
                <a:cs typeface="KG Manhattan Script"/>
              </a:rPr>
              <a:t>Our Options</a:t>
            </a:r>
          </a:p>
        </p:txBody>
      </p:sp>
    </p:spTree>
    <p:extLst>
      <p:ext uri="{BB962C8B-B14F-4D97-AF65-F5344CB8AC3E}">
        <p14:creationId xmlns:p14="http://schemas.microsoft.com/office/powerpoint/2010/main" val="323361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8068.JPG.JP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KG Manhattan Script"/>
                <a:cs typeface="KG Manhattan Script"/>
              </a:rPr>
              <a:t>Comparison</a:t>
            </a:r>
            <a:endParaRPr lang="en-US" dirty="0">
              <a:latin typeface="KG Manhattan Script"/>
              <a:cs typeface="KG Manhattan Scrip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2147" y="2163412"/>
            <a:ext cx="5383396" cy="3232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Strong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735" y="2210002"/>
            <a:ext cx="5383396" cy="3232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Traditional 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642147" y="3260633"/>
            <a:ext cx="5000207" cy="1555448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have an idea…</a:t>
            </a:r>
          </a:p>
          <a:p>
            <a:pPr algn="ctr"/>
            <a:r>
              <a:rPr lang="en-US" sz="3200" dirty="0">
                <a:solidFill>
                  <a:srgbClr val="800000"/>
                </a:solidFill>
              </a:rPr>
              <a:t>Please take </a:t>
            </a:r>
            <a:r>
              <a:rPr lang="en-US" sz="3200" dirty="0"/>
              <a:t>the keyboard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11031" y="3307223"/>
            <a:ext cx="4665274" cy="1555448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have an idea…</a:t>
            </a:r>
          </a:p>
          <a:p>
            <a:pPr algn="ctr"/>
            <a:r>
              <a:rPr lang="en-US" sz="3200" dirty="0">
                <a:solidFill>
                  <a:srgbClr val="800000"/>
                </a:solidFill>
              </a:rPr>
              <a:t>Give me  </a:t>
            </a:r>
            <a:r>
              <a:rPr lang="en-US" sz="3200" dirty="0"/>
              <a:t>the keyboard</a:t>
            </a:r>
          </a:p>
        </p:txBody>
      </p:sp>
    </p:spTree>
    <p:extLst>
      <p:ext uri="{BB962C8B-B14F-4D97-AF65-F5344CB8AC3E}">
        <p14:creationId xmlns:p14="http://schemas.microsoft.com/office/powerpoint/2010/main" val="380718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9" y="1009936"/>
            <a:ext cx="109220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6285" y="221714"/>
            <a:ext cx="793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traditional pair testing</a:t>
            </a:r>
          </a:p>
        </p:txBody>
      </p:sp>
    </p:spTree>
    <p:extLst>
      <p:ext uri="{BB962C8B-B14F-4D97-AF65-F5344CB8AC3E}">
        <p14:creationId xmlns:p14="http://schemas.microsoft.com/office/powerpoint/2010/main" val="3080814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009936"/>
            <a:ext cx="109220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5570" y="221714"/>
            <a:ext cx="88152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Strong-style pair testing</a:t>
            </a:r>
          </a:p>
        </p:txBody>
      </p:sp>
    </p:spTree>
    <p:extLst>
      <p:ext uri="{BB962C8B-B14F-4D97-AF65-F5344CB8AC3E}">
        <p14:creationId xmlns:p14="http://schemas.microsoft.com/office/powerpoint/2010/main" val="1323466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61" y="1239399"/>
            <a:ext cx="7016418" cy="4911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6759" y="221714"/>
            <a:ext cx="56140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ensemble testing</a:t>
            </a:r>
          </a:p>
        </p:txBody>
      </p:sp>
    </p:spTree>
    <p:extLst>
      <p:ext uri="{BB962C8B-B14F-4D97-AF65-F5344CB8AC3E}">
        <p14:creationId xmlns:p14="http://schemas.microsoft.com/office/powerpoint/2010/main" val="27042873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0"/>
            <a:ext cx="12188825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7286" y="5255152"/>
            <a:ext cx="72130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Image from: </a:t>
            </a:r>
            <a:br>
              <a:rPr lang="en-US" sz="3200" dirty="0"/>
            </a:br>
            <a:r>
              <a:rPr lang="en-US" sz="3200" dirty="0"/>
              <a:t>https://</a:t>
            </a:r>
            <a:r>
              <a:rPr lang="en-US" sz="3200" dirty="0" err="1"/>
              <a:t>conorfi.com</a:t>
            </a:r>
            <a:r>
              <a:rPr lang="en-US" sz="3200" dirty="0"/>
              <a:t>/software-testing/guidelines-for-running-a-bug-bash/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3373" y="221714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KG No Matter What" panose="02000507000000020003" pitchFamily="2" charset="77"/>
                <a:cs typeface="KG Manhattan Script"/>
              </a:rPr>
              <a:t>bug bashes</a:t>
            </a:r>
          </a:p>
        </p:txBody>
      </p:sp>
    </p:spTree>
    <p:extLst>
      <p:ext uri="{BB962C8B-B14F-4D97-AF65-F5344CB8AC3E}">
        <p14:creationId xmlns:p14="http://schemas.microsoft.com/office/powerpoint/2010/main" val="4082314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Making Your Choices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11188" y="1600200"/>
          <a:ext cx="10969626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Best Used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Traditional Pair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Working together in an equal pair requiring little rule assistance.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Strong-Style</a:t>
                      </a:r>
                      <a:r>
                        <a:rPr lang="en-US" sz="3200" baseline="0" dirty="0"/>
                        <a:t> Pair Testing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Working together in an unequal pair.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Ensemble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Learning and innovating a shared way of working.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Bug Bashes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Seeing problems</a:t>
                      </a:r>
                      <a:r>
                        <a:rPr lang="en-US" sz="3200" baseline="0" dirty="0"/>
                        <a:t> from many perspectives.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47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Social Testing Approaches </a:t>
            </a:r>
            <a:br>
              <a:rPr lang="en-US" sz="4800" dirty="0"/>
            </a:br>
            <a:r>
              <a:rPr lang="en-US" sz="4800" dirty="0"/>
              <a:t>are Great For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030" y="1753559"/>
            <a:ext cx="10969943" cy="4372615"/>
          </a:xfrm>
        </p:spPr>
        <p:txBody>
          <a:bodyPr>
            <a:normAutofit/>
          </a:bodyPr>
          <a:lstStyle/>
          <a:p>
            <a:r>
              <a:rPr lang="en-US" dirty="0"/>
              <a:t>Larger organizations where functional silos continue to exist (Testers get together to test)</a:t>
            </a:r>
          </a:p>
          <a:p>
            <a:r>
              <a:rPr lang="en-US" dirty="0"/>
              <a:t> Agile teams where we need to share testing skills (Teams get together to test)</a:t>
            </a:r>
          </a:p>
          <a:p>
            <a:r>
              <a:rPr lang="en-US" dirty="0"/>
              <a:t>Teaching anything testing related to a group (Training group gets together to test)</a:t>
            </a:r>
          </a:p>
          <a:p>
            <a:r>
              <a:rPr lang="en-US" dirty="0"/>
              <a:t>Introducing testing perspectives to programming activities (Testers joining ensemble programming)</a:t>
            </a:r>
          </a:p>
        </p:txBody>
      </p:sp>
    </p:spTree>
    <p:extLst>
      <p:ext uri="{BB962C8B-B14F-4D97-AF65-F5344CB8AC3E}">
        <p14:creationId xmlns:p14="http://schemas.microsoft.com/office/powerpoint/2010/main" val="36687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107" y="221714"/>
            <a:ext cx="113626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What </a:t>
            </a:r>
            <a:r>
              <a:rPr lang="en-US" sz="6600" dirty="0">
                <a:solidFill>
                  <a:srgbClr val="4F81BD"/>
                </a:solidFill>
                <a:latin typeface="KG No Matter What" panose="02000507000000020003" pitchFamily="2" charset="77"/>
                <a:cs typeface="KG Manhattan Script"/>
              </a:rPr>
              <a:t>Social</a:t>
            </a:r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 at Work Usually </a:t>
            </a:r>
            <a:br>
              <a:rPr lang="en-US" sz="6600" dirty="0">
                <a:latin typeface="KG No Matter What" panose="02000507000000020003" pitchFamily="2" charset="77"/>
                <a:cs typeface="KG Manhattan Script"/>
              </a:rPr>
            </a:br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Looks Like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8129" y="1814024"/>
            <a:ext cx="499367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Planning</a:t>
            </a:r>
          </a:p>
          <a:p>
            <a:r>
              <a:rPr lang="en-US" sz="4000" dirty="0"/>
              <a:t>PI Planning</a:t>
            </a:r>
          </a:p>
          <a:p>
            <a:r>
              <a:rPr lang="en-US" sz="4000" dirty="0"/>
              <a:t>Sprint Planning</a:t>
            </a:r>
          </a:p>
          <a:p>
            <a:r>
              <a:rPr lang="en-US" sz="4000" dirty="0"/>
              <a:t>Backlog Refinement</a:t>
            </a:r>
          </a:p>
          <a:p>
            <a:r>
              <a:rPr lang="en-US" sz="4000" dirty="0"/>
              <a:t>Three Amigos Sessions</a:t>
            </a:r>
          </a:p>
          <a:p>
            <a:r>
              <a:rPr lang="en-US" sz="4000" dirty="0"/>
              <a:t>Daily Meetings</a:t>
            </a:r>
          </a:p>
          <a:p>
            <a:r>
              <a:rPr lang="en-US" sz="4000" dirty="0"/>
              <a:t>Hallway Whiteboarding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66208" y="1802176"/>
            <a:ext cx="2171498" cy="1972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Doing</a:t>
            </a:r>
            <a:br>
              <a:rPr lang="en-US" sz="4000" b="1" dirty="0"/>
            </a:br>
            <a:r>
              <a:rPr lang="en-US" sz="4000" dirty="0">
                <a:solidFill>
                  <a:schemeClr val="accent1"/>
                </a:solidFill>
              </a:rPr>
              <a:t>???</a:t>
            </a:r>
          </a:p>
          <a:p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6928222" y="3015278"/>
            <a:ext cx="5149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Traditional Pair Testing</a:t>
            </a:r>
          </a:p>
          <a:p>
            <a:r>
              <a:rPr lang="en-US" sz="4000" dirty="0"/>
              <a:t>Strong-Style Pair Testing</a:t>
            </a:r>
          </a:p>
          <a:p>
            <a:r>
              <a:rPr lang="en-US" sz="4000" dirty="0"/>
              <a:t>Ensemble (Mob) Testing</a:t>
            </a:r>
          </a:p>
          <a:p>
            <a:r>
              <a:rPr lang="en-US" sz="4000" dirty="0"/>
              <a:t>Bug Bashes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GenAI Pair Testing</a:t>
            </a:r>
          </a:p>
        </p:txBody>
      </p:sp>
    </p:spTree>
    <p:extLst>
      <p:ext uri="{BB962C8B-B14F-4D97-AF65-F5344CB8AC3E}">
        <p14:creationId xmlns:p14="http://schemas.microsoft.com/office/powerpoint/2010/main" val="6826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Social Software Testing Approaches on Tour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From healing my loneliness</a:t>
            </a:r>
          </a:p>
          <a:p>
            <a:r>
              <a:rPr lang="en-US" sz="4000" dirty="0"/>
              <a:t>To Lisi Hocke’s testing tours</a:t>
            </a:r>
          </a:p>
          <a:p>
            <a:r>
              <a:rPr lang="en-US" sz="4000" dirty="0"/>
              <a:t>To many people on tour</a:t>
            </a:r>
          </a:p>
        </p:txBody>
      </p:sp>
      <p:sp>
        <p:nvSpPr>
          <p:cNvPr id="4" name="Rectangle 3"/>
          <p:cNvSpPr/>
          <p:nvPr/>
        </p:nvSpPr>
        <p:spPr>
          <a:xfrm>
            <a:off x="901198" y="4187181"/>
            <a:ext cx="103975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</a:rPr>
              <a:t>None of this new style of deep, serendipitous learning would be possible without the social software testing approaches</a:t>
            </a:r>
          </a:p>
        </p:txBody>
      </p:sp>
    </p:spTree>
    <p:extLst>
      <p:ext uri="{BB962C8B-B14F-4D97-AF65-F5344CB8AC3E}">
        <p14:creationId xmlns:p14="http://schemas.microsoft.com/office/powerpoint/2010/main" val="4119030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bTesti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" y="0"/>
            <a:ext cx="1218881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9272" y="6289122"/>
            <a:ext cx="70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Robot Framework Browser Library in July 2020: Maaret, Frank, </a:t>
            </a:r>
            <a:r>
              <a:rPr lang="en-US" dirty="0" err="1">
                <a:solidFill>
                  <a:schemeClr val="bg1"/>
                </a:solidFill>
              </a:rPr>
              <a:t>Karlo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Tatu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83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37577" y="2331704"/>
            <a:ext cx="105208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3"/>
                </a:solidFill>
                <a:latin typeface="KG Manhattan Script"/>
                <a:cs typeface="KG Manhattan Script"/>
              </a:rPr>
              <a:t>Learning</a:t>
            </a:r>
            <a:r>
              <a:rPr lang="en-US" sz="8000" dirty="0">
                <a:latin typeface="KG Manhattan Script"/>
                <a:cs typeface="KG Manhattan Script"/>
              </a:rPr>
              <a:t> or </a:t>
            </a:r>
            <a:r>
              <a:rPr lang="en-US" sz="8000" dirty="0">
                <a:solidFill>
                  <a:schemeClr val="accent1"/>
                </a:solidFill>
                <a:latin typeface="KG Manhattan Script"/>
                <a:cs typeface="KG Manhattan Script"/>
              </a:rPr>
              <a:t>Contributing</a:t>
            </a:r>
          </a:p>
        </p:txBody>
      </p:sp>
    </p:spTree>
    <p:extLst>
      <p:ext uri="{BB962C8B-B14F-4D97-AF65-F5344CB8AC3E}">
        <p14:creationId xmlns:p14="http://schemas.microsoft.com/office/powerpoint/2010/main" val="908956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122" y="1814027"/>
            <a:ext cx="71449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1"/>
                </a:solidFill>
              </a:rPr>
              <a:t>Accidental Learning </a:t>
            </a:r>
            <a:br>
              <a:rPr lang="en-US" sz="6600" dirty="0">
                <a:solidFill>
                  <a:schemeClr val="accent1"/>
                </a:solidFill>
              </a:rPr>
            </a:br>
            <a:r>
              <a:rPr lang="en-US" sz="6600" dirty="0"/>
              <a:t>by being Intentional </a:t>
            </a:r>
            <a:br>
              <a:rPr lang="en-US" sz="6600" dirty="0"/>
            </a:br>
            <a:r>
              <a:rPr lang="en-US" sz="6600" dirty="0"/>
              <a:t>about Learning</a:t>
            </a:r>
          </a:p>
        </p:txBody>
      </p:sp>
    </p:spTree>
    <p:extLst>
      <p:ext uri="{BB962C8B-B14F-4D97-AF65-F5344CB8AC3E}">
        <p14:creationId xmlns:p14="http://schemas.microsoft.com/office/powerpoint/2010/main" val="298673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64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35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75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9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ffusion-and-Osmosis-AP-Bi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1" y="1222119"/>
            <a:ext cx="10803517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1598" y="103841"/>
            <a:ext cx="8526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Learning Through Osmosis</a:t>
            </a:r>
          </a:p>
        </p:txBody>
      </p:sp>
    </p:spTree>
    <p:extLst>
      <p:ext uri="{BB962C8B-B14F-4D97-AF65-F5344CB8AC3E}">
        <p14:creationId xmlns:p14="http://schemas.microsoft.com/office/powerpoint/2010/main" val="1867756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A7B3F2-7470-CECB-C091-96982017245E}"/>
              </a:ext>
            </a:extLst>
          </p:cNvPr>
          <p:cNvSpPr txBox="1"/>
          <p:nvPr/>
        </p:nvSpPr>
        <p:spPr>
          <a:xfrm>
            <a:off x="3317966" y="2442754"/>
            <a:ext cx="85515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GenAI Pair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6F88D-2A04-AE9C-BD7B-4F93308F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594"/>
            <a:ext cx="3237044" cy="44491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821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643543"/>
            <a:ext cx="9374081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Co-generate options</a:t>
            </a:r>
          </a:p>
          <a:p>
            <a:r>
              <a:rPr lang="en-US" sz="4400" dirty="0"/>
              <a:t>Choose to try, choose through doing</a:t>
            </a:r>
          </a:p>
          <a:p>
            <a:r>
              <a:rPr lang="en-US" sz="4400" dirty="0"/>
              <a:t>Practice (doing) over theory (plan)</a:t>
            </a:r>
          </a:p>
          <a:p>
            <a:r>
              <a:rPr lang="en-US" sz="4400" dirty="0"/>
              <a:t>Avoid ping-pong</a:t>
            </a:r>
          </a:p>
          <a:p>
            <a:r>
              <a:rPr lang="en-US" sz="4400" dirty="0"/>
              <a:t>Timely feedback</a:t>
            </a:r>
          </a:p>
          <a:p>
            <a:r>
              <a:rPr lang="en-US" sz="4400" dirty="0"/>
              <a:t>Build more skilled empathetic colleagues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4CCB7-62EB-A85B-2D6E-87184145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latin typeface="KG No Matter What" panose="02000507000000020003" pitchFamily="2" charset="7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44440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4553" y="741797"/>
            <a:ext cx="1011884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6600" dirty="0"/>
              <a:t>I</a:t>
            </a:r>
            <a:r>
              <a:rPr lang="en-GB" sz="6600" dirty="0">
                <a:solidFill>
                  <a:srgbClr val="000000"/>
                </a:solidFill>
              </a:rPr>
              <a:t> </a:t>
            </a:r>
            <a:r>
              <a:rPr lang="en-GB" sz="6600" dirty="0"/>
              <a:t>had great ideas even when I did not know how to turn them into code – </a:t>
            </a:r>
            <a:r>
              <a:rPr lang="en-GB" sz="6600" dirty="0">
                <a:solidFill>
                  <a:schemeClr val="accent2"/>
                </a:solidFill>
              </a:rPr>
              <a:t>removing the distance</a:t>
            </a:r>
            <a:r>
              <a:rPr lang="en-GB" sz="6600" dirty="0">
                <a:solidFill>
                  <a:srgbClr val="000000"/>
                </a:solidFill>
              </a:rPr>
              <a:t> </a:t>
            </a:r>
            <a:r>
              <a:rPr lang="en-GB" sz="6600" dirty="0"/>
              <a:t>is worth the struggle. </a:t>
            </a:r>
          </a:p>
        </p:txBody>
      </p:sp>
    </p:spTree>
    <p:extLst>
      <p:ext uri="{BB962C8B-B14F-4D97-AF65-F5344CB8AC3E}">
        <p14:creationId xmlns:p14="http://schemas.microsoft.com/office/powerpoint/2010/main" val="38423087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7093" y="1134998"/>
            <a:ext cx="938614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developers </a:t>
            </a:r>
            <a:r>
              <a:rPr lang="en-US" sz="6600" dirty="0">
                <a:solidFill>
                  <a:srgbClr val="4BACC6"/>
                </a:solidFill>
              </a:rPr>
              <a:t>like</a:t>
            </a:r>
            <a:r>
              <a:rPr lang="en-US" sz="6600" dirty="0"/>
              <a:t> each other, code review is known as </a:t>
            </a:r>
            <a:r>
              <a:rPr lang="en-US" sz="6600" dirty="0">
                <a:solidFill>
                  <a:schemeClr val="accent5"/>
                </a:solidFill>
              </a:rPr>
              <a:t>pair programming</a:t>
            </a:r>
            <a:r>
              <a:rPr lang="en-US" sz="6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7556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35419" y="2454805"/>
            <a:ext cx="48987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2"/>
                </a:solidFill>
                <a:latin typeface="KG Manhattan Script"/>
                <a:cs typeface="KG Manhattan Script"/>
              </a:rPr>
              <a:t>Resistance!</a:t>
            </a:r>
          </a:p>
        </p:txBody>
      </p:sp>
    </p:spTree>
    <p:extLst>
      <p:ext uri="{BB962C8B-B14F-4D97-AF65-F5344CB8AC3E}">
        <p14:creationId xmlns:p14="http://schemas.microsoft.com/office/powerpoint/2010/main" val="34160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808_1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" y="0"/>
            <a:ext cx="1218881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768520"/>
            <a:ext cx="5766322" cy="1605918"/>
          </a:xfrm>
          <a:prstGeom prst="rect">
            <a:avLst/>
          </a:prstGeom>
          <a:solidFill>
            <a:schemeClr val="lt1">
              <a:alpha val="7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GB" sz="3600" dirty="0"/>
              <a:t>A talk on a strange idea: </a:t>
            </a:r>
          </a:p>
          <a:p>
            <a:pPr lvl="0" algn="ctr"/>
            <a:r>
              <a:rPr lang="en-GB" sz="3600" dirty="0"/>
              <a:t>Mob Programming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4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8277" y="2174209"/>
            <a:ext cx="113000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cs typeface="KG Manhattan Script"/>
              </a:rPr>
              <a:t>“A ridiculous idea </a:t>
            </a:r>
            <a:r>
              <a:rPr lang="fi-FI" sz="6600" dirty="0">
                <a:cs typeface="KG Manhattan Script"/>
              </a:rPr>
              <a:t>- </a:t>
            </a:r>
            <a:br>
              <a:rPr lang="fi-FI" sz="6600" dirty="0">
                <a:cs typeface="KG Manhattan Script"/>
              </a:rPr>
            </a:br>
            <a:r>
              <a:rPr lang="fi-FI" sz="6600" dirty="0">
                <a:cs typeface="KG Manhattan Script"/>
              </a:rPr>
              <a:t>I </a:t>
            </a:r>
            <a:r>
              <a:rPr lang="fi-FI" sz="6600" dirty="0" err="1">
                <a:cs typeface="KG Manhattan Script"/>
              </a:rPr>
              <a:t>need</a:t>
            </a:r>
            <a:r>
              <a:rPr lang="fi-FI" sz="6600" dirty="0">
                <a:cs typeface="KG Manhattan Script"/>
              </a:rPr>
              <a:t> to </a:t>
            </a:r>
            <a:r>
              <a:rPr lang="fi-FI" sz="6600" dirty="0" err="1">
                <a:cs typeface="KG Manhattan Script"/>
              </a:rPr>
              <a:t>experience</a:t>
            </a:r>
            <a:r>
              <a:rPr lang="fi-FI" sz="6600" dirty="0">
                <a:cs typeface="KG Manhattan Script"/>
              </a:rPr>
              <a:t> </a:t>
            </a:r>
            <a:r>
              <a:rPr lang="fi-FI" sz="6600" dirty="0" err="1">
                <a:cs typeface="KG Manhattan Script"/>
              </a:rPr>
              <a:t>it</a:t>
            </a:r>
            <a:r>
              <a:rPr lang="fi-FI" sz="6600" dirty="0">
                <a:cs typeface="KG Manhattan Script"/>
              </a:rPr>
              <a:t> 1</a:t>
            </a:r>
            <a:r>
              <a:rPr lang="fi-FI" sz="6600" baseline="30000" dirty="0">
                <a:cs typeface="KG Manhattan Script"/>
              </a:rPr>
              <a:t>st</a:t>
            </a:r>
            <a:r>
              <a:rPr lang="fi-FI" sz="6600" dirty="0">
                <a:cs typeface="KG Manhattan Script"/>
              </a:rPr>
              <a:t> </a:t>
            </a:r>
            <a:r>
              <a:rPr lang="fi-FI" sz="6600" dirty="0" err="1">
                <a:cs typeface="KG Manhattan Script"/>
              </a:rPr>
              <a:t>hand</a:t>
            </a:r>
            <a:r>
              <a:rPr lang="fi-FI" sz="6600" dirty="0">
                <a:cs typeface="KG Manhattan Script"/>
              </a:rPr>
              <a:t>”</a:t>
            </a:r>
            <a:endParaRPr lang="en-US" sz="6600" dirty="0">
              <a:cs typeface="KG Manhattan Script"/>
            </a:endParaRPr>
          </a:p>
        </p:txBody>
      </p:sp>
    </p:spTree>
    <p:extLst>
      <p:ext uri="{BB962C8B-B14F-4D97-AF65-F5344CB8AC3E}">
        <p14:creationId xmlns:p14="http://schemas.microsoft.com/office/powerpoint/2010/main" val="372277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bProgramming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9" r="3898"/>
          <a:stretch/>
        </p:blipFill>
        <p:spPr>
          <a:xfrm>
            <a:off x="1595" y="-920"/>
            <a:ext cx="12188818" cy="68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7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aretNavigate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" y="-17794"/>
            <a:ext cx="12188818" cy="68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rl-in-mob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9" b="5489"/>
          <a:stretch/>
        </p:blipFill>
        <p:spPr>
          <a:xfrm>
            <a:off x="30791" y="0"/>
            <a:ext cx="12159622" cy="68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5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gacy-template" id="{4A044D08-F874-FD47-B604-BF88430357D9}" vid="{6BE075C1-99AC-294F-B8E2-413BDF73E6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493</Words>
  <Application>Microsoft Macintosh PowerPoint</Application>
  <PresentationFormat>Widescreen</PresentationFormat>
  <Paragraphs>140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Aptos</vt:lpstr>
      <vt:lpstr>Arial</vt:lpstr>
      <vt:lpstr>Calibri</vt:lpstr>
      <vt:lpstr>Gill Sans MT</vt:lpstr>
      <vt:lpstr>Gill Sans Nova Light</vt:lpstr>
      <vt:lpstr>KG Manhattan Script</vt:lpstr>
      <vt:lpstr>KG No Matter What</vt:lpstr>
      <vt:lpstr>Office Theme</vt:lpstr>
      <vt:lpstr>Social Software Testing Approaches</vt:lpstr>
      <vt:lpstr>PowerPoint Presentation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</vt:lpstr>
      <vt:lpstr>PowerPoint Presentation</vt:lpstr>
      <vt:lpstr>PowerPoint Presentation</vt:lpstr>
      <vt:lpstr>PowerPoint Presentation</vt:lpstr>
      <vt:lpstr>PowerPoint Presentation</vt:lpstr>
      <vt:lpstr>Making Your Choices</vt:lpstr>
      <vt:lpstr>Social Testing Approaches  are Great For</vt:lpstr>
      <vt:lpstr>Social Software Testing Approaches on Tour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6</cp:revision>
  <dcterms:created xsi:type="dcterms:W3CDTF">2024-06-04T08:52:44Z</dcterms:created>
  <dcterms:modified xsi:type="dcterms:W3CDTF">2024-06-04T09:14:08Z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